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TT Firs Neue Bold" charset="1" panose="02000803030000020004"/>
      <p:regular r:id="rId14"/>
    </p:embeddedFont>
    <p:embeddedFont>
      <p:font typeface="TT Firs Neue" charset="1" panose="02000503030000020004"/>
      <p:regular r:id="rId15"/>
    </p:embeddedFont>
    <p:embeddedFont>
      <p:font typeface="Canva Sans Bold" charset="1" panose="020B0803030501040103"/>
      <p:regular r:id="rId16"/>
    </p:embeddedFont>
    <p:embeddedFont>
      <p:font typeface="Canva Sans" charset="1" panose="020B0503030501040103"/>
      <p:regular r:id="rId17"/>
    </p:embeddedFont>
    <p:embeddedFont>
      <p:font typeface="TT Hoves" charset="1" panose="020000030200000600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svg>
</file>

<file path=ppt/media/image3.pn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https://www.geeksforgeeks.org/what-is-p2ppeer-to-peer-process/" TargetMode="External" Type="http://schemas.openxmlformats.org/officeDocument/2006/relationships/hyperlink"/><Relationship Id="rId7"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5.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9.png" Type="http://schemas.openxmlformats.org/officeDocument/2006/relationships/image"/><Relationship Id="rId8"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285357" y="-4127080"/>
            <a:ext cx="8928900" cy="8928900"/>
          </a:xfrm>
          <a:custGeom>
            <a:avLst/>
            <a:gdLst/>
            <a:ahLst/>
            <a:cxnLst/>
            <a:rect r="r" b="b" t="t" l="l"/>
            <a:pathLst>
              <a:path h="8928900" w="8928900">
                <a:moveTo>
                  <a:pt x="0" y="0"/>
                </a:moveTo>
                <a:lnTo>
                  <a:pt x="8928899" y="0"/>
                </a:lnTo>
                <a:lnTo>
                  <a:pt x="8928899" y="8928899"/>
                </a:lnTo>
                <a:lnTo>
                  <a:pt x="0" y="8928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178674" y="6362490"/>
            <a:ext cx="8928900" cy="8928900"/>
          </a:xfrm>
          <a:custGeom>
            <a:avLst/>
            <a:gdLst/>
            <a:ahLst/>
            <a:cxnLst/>
            <a:rect r="r" b="b" t="t" l="l"/>
            <a:pathLst>
              <a:path h="8928900" w="8928900">
                <a:moveTo>
                  <a:pt x="0" y="0"/>
                </a:moveTo>
                <a:lnTo>
                  <a:pt x="8928900" y="0"/>
                </a:lnTo>
                <a:lnTo>
                  <a:pt x="8928900" y="8928900"/>
                </a:lnTo>
                <a:lnTo>
                  <a:pt x="0" y="89289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469113" y="337370"/>
            <a:ext cx="13639237" cy="2734569"/>
          </a:xfrm>
          <a:custGeom>
            <a:avLst/>
            <a:gdLst/>
            <a:ahLst/>
            <a:cxnLst/>
            <a:rect r="r" b="b" t="t" l="l"/>
            <a:pathLst>
              <a:path h="2734569" w="13639237">
                <a:moveTo>
                  <a:pt x="0" y="0"/>
                </a:moveTo>
                <a:lnTo>
                  <a:pt x="13639238" y="0"/>
                </a:lnTo>
                <a:lnTo>
                  <a:pt x="13639238" y="2734568"/>
                </a:lnTo>
                <a:lnTo>
                  <a:pt x="0" y="2734568"/>
                </a:lnTo>
                <a:lnTo>
                  <a:pt x="0" y="0"/>
                </a:lnTo>
                <a:close/>
              </a:path>
            </a:pathLst>
          </a:custGeom>
          <a:blipFill>
            <a:blip r:embed="rId4"/>
            <a:stretch>
              <a:fillRect l="0" t="-10259" r="0" b="-9445"/>
            </a:stretch>
          </a:blipFill>
        </p:spPr>
      </p:sp>
      <p:sp>
        <p:nvSpPr>
          <p:cNvPr name="TextBox 5" id="5"/>
          <p:cNvSpPr txBox="true"/>
          <p:nvPr/>
        </p:nvSpPr>
        <p:spPr>
          <a:xfrm rot="0">
            <a:off x="1028700" y="4284001"/>
            <a:ext cx="9561621" cy="1791734"/>
          </a:xfrm>
          <a:prstGeom prst="rect">
            <a:avLst/>
          </a:prstGeom>
        </p:spPr>
        <p:txBody>
          <a:bodyPr anchor="t" rtlCol="false" tIns="0" lIns="0" bIns="0" rIns="0">
            <a:spAutoFit/>
          </a:bodyPr>
          <a:lstStyle/>
          <a:p>
            <a:pPr algn="l">
              <a:lnSpc>
                <a:spcPts val="14642"/>
              </a:lnSpc>
            </a:pPr>
            <a:r>
              <a:rPr lang="en-US" sz="10459" b="true">
                <a:solidFill>
                  <a:srgbClr val="0A0074"/>
                </a:solidFill>
                <a:latin typeface="TT Firs Neue Bold"/>
                <a:ea typeface="TT Firs Neue Bold"/>
                <a:cs typeface="TT Firs Neue Bold"/>
                <a:sym typeface="TT Firs Neue Bold"/>
              </a:rPr>
              <a:t>P2P</a:t>
            </a:r>
          </a:p>
        </p:txBody>
      </p:sp>
      <p:sp>
        <p:nvSpPr>
          <p:cNvPr name="TextBox 6" id="6"/>
          <p:cNvSpPr txBox="true"/>
          <p:nvPr/>
        </p:nvSpPr>
        <p:spPr>
          <a:xfrm rot="0">
            <a:off x="1028700" y="6221956"/>
            <a:ext cx="10216430" cy="978735"/>
          </a:xfrm>
          <a:prstGeom prst="rect">
            <a:avLst/>
          </a:prstGeom>
        </p:spPr>
        <p:txBody>
          <a:bodyPr anchor="t" rtlCol="false" tIns="0" lIns="0" bIns="0" rIns="0">
            <a:spAutoFit/>
          </a:bodyPr>
          <a:lstStyle/>
          <a:p>
            <a:pPr algn="l">
              <a:lnSpc>
                <a:spcPts val="8004"/>
              </a:lnSpc>
            </a:pPr>
            <a:r>
              <a:rPr lang="en-US" sz="5717" spc="577">
                <a:solidFill>
                  <a:srgbClr val="0A0074"/>
                </a:solidFill>
                <a:latin typeface="TT Firs Neue"/>
                <a:ea typeface="TT Firs Neue"/>
                <a:cs typeface="TT Firs Neue"/>
                <a:sym typeface="TT Firs Neue"/>
              </a:rPr>
              <a:t>FILE SHARING SYSTEM</a:t>
            </a:r>
          </a:p>
        </p:txBody>
      </p:sp>
      <p:sp>
        <p:nvSpPr>
          <p:cNvPr name="TextBox 7" id="7"/>
          <p:cNvSpPr txBox="true"/>
          <p:nvPr/>
        </p:nvSpPr>
        <p:spPr>
          <a:xfrm rot="0">
            <a:off x="8236849" y="7134015"/>
            <a:ext cx="10097015" cy="2980690"/>
          </a:xfrm>
          <a:prstGeom prst="rect">
            <a:avLst/>
          </a:prstGeom>
        </p:spPr>
        <p:txBody>
          <a:bodyPr anchor="t" rtlCol="false" tIns="0" lIns="0" bIns="0" rIns="0">
            <a:spAutoFit/>
          </a:bodyPr>
          <a:lstStyle/>
          <a:p>
            <a:pPr algn="ctr">
              <a:lnSpc>
                <a:spcPts val="4759"/>
              </a:lnSpc>
            </a:pPr>
            <a:r>
              <a:rPr lang="en-US" sz="3399" b="true">
                <a:solidFill>
                  <a:srgbClr val="0A0074"/>
                </a:solidFill>
                <a:latin typeface="Canva Sans Bold"/>
                <a:ea typeface="Canva Sans Bold"/>
                <a:cs typeface="Canva Sans Bold"/>
                <a:sym typeface="Canva Sans Bold"/>
              </a:rPr>
              <a:t>PRESENTED BY:</a:t>
            </a:r>
          </a:p>
          <a:p>
            <a:pPr algn="ctr">
              <a:lnSpc>
                <a:spcPts val="4759"/>
              </a:lnSpc>
            </a:pPr>
            <a:r>
              <a:rPr lang="en-US" sz="3399">
                <a:solidFill>
                  <a:srgbClr val="0A0074"/>
                </a:solidFill>
                <a:latin typeface="Canva Sans"/>
                <a:ea typeface="Canva Sans"/>
                <a:cs typeface="Canva Sans"/>
                <a:sym typeface="Canva Sans"/>
              </a:rPr>
              <a:t>                 D. V. S. MALLIKARJUN (22VE1A6713)</a:t>
            </a:r>
          </a:p>
          <a:p>
            <a:pPr algn="ctr">
              <a:lnSpc>
                <a:spcPts val="4759"/>
              </a:lnSpc>
            </a:pPr>
            <a:r>
              <a:rPr lang="en-US" sz="3399">
                <a:solidFill>
                  <a:srgbClr val="0A0074"/>
                </a:solidFill>
                <a:latin typeface="Canva Sans"/>
                <a:ea typeface="Canva Sans"/>
                <a:cs typeface="Canva Sans"/>
                <a:sym typeface="Canva Sans"/>
              </a:rPr>
              <a:t>              M.ARAVIND KUMAR (22VE1A6736)</a:t>
            </a:r>
          </a:p>
          <a:p>
            <a:pPr algn="ctr">
              <a:lnSpc>
                <a:spcPts val="4759"/>
              </a:lnSpc>
            </a:pPr>
            <a:r>
              <a:rPr lang="en-US" sz="3399">
                <a:solidFill>
                  <a:srgbClr val="0A0074"/>
                </a:solidFill>
                <a:latin typeface="Canva Sans"/>
                <a:ea typeface="Canva Sans"/>
                <a:cs typeface="Canva Sans"/>
                <a:sym typeface="Canva Sans"/>
              </a:rPr>
              <a:t>            P.PRANITH REDDY (22VE1A6748)</a:t>
            </a:r>
          </a:p>
          <a:p>
            <a:pPr algn="ctr">
              <a:lnSpc>
                <a:spcPts val="4759"/>
              </a:lnSpc>
            </a:pPr>
            <a:r>
              <a:rPr lang="en-US" sz="3399">
                <a:solidFill>
                  <a:srgbClr val="0A0074"/>
                </a:solidFill>
                <a:latin typeface="Canva Sans"/>
                <a:ea typeface="Canva Sans"/>
                <a:cs typeface="Canva Sans"/>
                <a:sym typeface="Canva Sans"/>
              </a:rPr>
              <a:t>R. AKHIL SAI (22VE1A6749)</a:t>
            </a:r>
          </a:p>
        </p:txBody>
      </p:sp>
      <p:sp>
        <p:nvSpPr>
          <p:cNvPr name="TextBox 8" id="8"/>
          <p:cNvSpPr txBox="true"/>
          <p:nvPr/>
        </p:nvSpPr>
        <p:spPr>
          <a:xfrm rot="0">
            <a:off x="5513081" y="3689007"/>
            <a:ext cx="7551301" cy="537844"/>
          </a:xfrm>
          <a:prstGeom prst="rect">
            <a:avLst/>
          </a:prstGeom>
        </p:spPr>
        <p:txBody>
          <a:bodyPr anchor="t" rtlCol="false" tIns="0" lIns="0" bIns="0" rIns="0">
            <a:spAutoFit/>
          </a:bodyPr>
          <a:lstStyle/>
          <a:p>
            <a:pPr algn="ctr">
              <a:lnSpc>
                <a:spcPts val="4480"/>
              </a:lnSpc>
            </a:pPr>
            <a:r>
              <a:rPr lang="en-US" sz="3200" b="true">
                <a:solidFill>
                  <a:srgbClr val="0A0074"/>
                </a:solidFill>
                <a:latin typeface="Canva Sans Bold"/>
                <a:ea typeface="Canva Sans Bold"/>
                <a:cs typeface="Canva Sans Bold"/>
                <a:sym typeface="Canva Sans Bold"/>
              </a:rPr>
              <a:t>COMPUTER NETWORKS LAB PROJECT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A0074"/>
        </a:solidFill>
      </p:bgPr>
    </p:bg>
    <p:spTree>
      <p:nvGrpSpPr>
        <p:cNvPr id="1" name=""/>
        <p:cNvGrpSpPr/>
        <p:nvPr/>
      </p:nvGrpSpPr>
      <p:grpSpPr>
        <a:xfrm>
          <a:off x="0" y="0"/>
          <a:ext cx="0" cy="0"/>
          <a:chOff x="0" y="0"/>
          <a:chExt cx="0" cy="0"/>
        </a:xfrm>
      </p:grpSpPr>
      <p:sp>
        <p:nvSpPr>
          <p:cNvPr name="Freeform 2" id="2"/>
          <p:cNvSpPr/>
          <p:nvPr/>
        </p:nvSpPr>
        <p:spPr>
          <a:xfrm flipH="false" flipV="false" rot="0">
            <a:off x="13285357" y="-4127080"/>
            <a:ext cx="8928900" cy="8928900"/>
          </a:xfrm>
          <a:custGeom>
            <a:avLst/>
            <a:gdLst/>
            <a:ahLst/>
            <a:cxnLst/>
            <a:rect r="r" b="b" t="t" l="l"/>
            <a:pathLst>
              <a:path h="8928900" w="8928900">
                <a:moveTo>
                  <a:pt x="0" y="0"/>
                </a:moveTo>
                <a:lnTo>
                  <a:pt x="8928899" y="0"/>
                </a:lnTo>
                <a:lnTo>
                  <a:pt x="8928899" y="8928899"/>
                </a:lnTo>
                <a:lnTo>
                  <a:pt x="0" y="8928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08291" y="-876138"/>
            <a:ext cx="4784651" cy="4114800"/>
          </a:xfrm>
          <a:custGeom>
            <a:avLst/>
            <a:gdLst/>
            <a:ahLst/>
            <a:cxnLst/>
            <a:rect r="r" b="b" t="t" l="l"/>
            <a:pathLst>
              <a:path h="4114800" w="4784651">
                <a:moveTo>
                  <a:pt x="0" y="0"/>
                </a:moveTo>
                <a:lnTo>
                  <a:pt x="4784651" y="0"/>
                </a:lnTo>
                <a:lnTo>
                  <a:pt x="4784651"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true" rot="0">
            <a:off x="14243625" y="7048338"/>
            <a:ext cx="4784651" cy="4114800"/>
          </a:xfrm>
          <a:custGeom>
            <a:avLst/>
            <a:gdLst/>
            <a:ahLst/>
            <a:cxnLst/>
            <a:rect r="r" b="b" t="t" l="l"/>
            <a:pathLst>
              <a:path h="4114800" w="4784651">
                <a:moveTo>
                  <a:pt x="4784651" y="4114800"/>
                </a:moveTo>
                <a:lnTo>
                  <a:pt x="0" y="4114800"/>
                </a:lnTo>
                <a:lnTo>
                  <a:pt x="0" y="0"/>
                </a:lnTo>
                <a:lnTo>
                  <a:pt x="4784651" y="0"/>
                </a:lnTo>
                <a:lnTo>
                  <a:pt x="4784651"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4178674" y="6362490"/>
            <a:ext cx="8928900" cy="8928900"/>
          </a:xfrm>
          <a:custGeom>
            <a:avLst/>
            <a:gdLst/>
            <a:ahLst/>
            <a:cxnLst/>
            <a:rect r="r" b="b" t="t" l="l"/>
            <a:pathLst>
              <a:path h="8928900" w="8928900">
                <a:moveTo>
                  <a:pt x="0" y="0"/>
                </a:moveTo>
                <a:lnTo>
                  <a:pt x="8928900" y="0"/>
                </a:lnTo>
                <a:lnTo>
                  <a:pt x="8928900" y="8928900"/>
                </a:lnTo>
                <a:lnTo>
                  <a:pt x="0" y="89289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3501967"/>
            <a:ext cx="5394482" cy="948241"/>
          </a:xfrm>
          <a:prstGeom prst="rect">
            <a:avLst/>
          </a:prstGeom>
        </p:spPr>
        <p:txBody>
          <a:bodyPr anchor="t" rtlCol="false" tIns="0" lIns="0" bIns="0" rIns="0">
            <a:spAutoFit/>
          </a:bodyPr>
          <a:lstStyle/>
          <a:p>
            <a:pPr algn="l">
              <a:lnSpc>
                <a:spcPts val="7771"/>
              </a:lnSpc>
            </a:pPr>
            <a:r>
              <a:rPr lang="en-US" sz="5550" b="true">
                <a:solidFill>
                  <a:srgbClr val="FFFFFF"/>
                </a:solidFill>
                <a:latin typeface="TT Firs Neue Bold"/>
                <a:ea typeface="TT Firs Neue Bold"/>
                <a:cs typeface="TT Firs Neue Bold"/>
                <a:sym typeface="TT Firs Neue Bold"/>
              </a:rPr>
              <a:t>PROBLEM</a:t>
            </a:r>
          </a:p>
        </p:txBody>
      </p:sp>
      <p:sp>
        <p:nvSpPr>
          <p:cNvPr name="TextBox 7" id="7"/>
          <p:cNvSpPr txBox="true"/>
          <p:nvPr/>
        </p:nvSpPr>
        <p:spPr>
          <a:xfrm rot="0">
            <a:off x="1028700" y="4169423"/>
            <a:ext cx="7761558" cy="1203325"/>
          </a:xfrm>
          <a:prstGeom prst="rect">
            <a:avLst/>
          </a:prstGeom>
        </p:spPr>
        <p:txBody>
          <a:bodyPr anchor="t" rtlCol="false" tIns="0" lIns="0" bIns="0" rIns="0">
            <a:spAutoFit/>
          </a:bodyPr>
          <a:lstStyle/>
          <a:p>
            <a:pPr algn="l">
              <a:lnSpc>
                <a:spcPts val="9800"/>
              </a:lnSpc>
            </a:pPr>
            <a:r>
              <a:rPr lang="en-US" sz="7000" spc="707">
                <a:solidFill>
                  <a:srgbClr val="FFFFFF"/>
                </a:solidFill>
                <a:latin typeface="TT Firs Neue"/>
                <a:ea typeface="TT Firs Neue"/>
                <a:cs typeface="TT Firs Neue"/>
                <a:sym typeface="TT Firs Neue"/>
              </a:rPr>
              <a:t>STATEMENT</a:t>
            </a:r>
          </a:p>
        </p:txBody>
      </p:sp>
      <p:sp>
        <p:nvSpPr>
          <p:cNvPr name="TextBox 8" id="8"/>
          <p:cNvSpPr txBox="true"/>
          <p:nvPr/>
        </p:nvSpPr>
        <p:spPr>
          <a:xfrm rot="0">
            <a:off x="1028700" y="5782323"/>
            <a:ext cx="8490936" cy="3141150"/>
          </a:xfrm>
          <a:prstGeom prst="rect">
            <a:avLst/>
          </a:prstGeom>
        </p:spPr>
        <p:txBody>
          <a:bodyPr anchor="t" rtlCol="false" tIns="0" lIns="0" bIns="0" rIns="0">
            <a:spAutoFit/>
          </a:bodyPr>
          <a:lstStyle/>
          <a:p>
            <a:pPr algn="just" marL="0" indent="0" lvl="0">
              <a:lnSpc>
                <a:spcPts val="3552"/>
              </a:lnSpc>
              <a:spcBef>
                <a:spcPct val="0"/>
              </a:spcBef>
            </a:pPr>
            <a:r>
              <a:rPr lang="en-US" sz="3258" spc="-127">
                <a:solidFill>
                  <a:srgbClr val="FFFFFF"/>
                </a:solidFill>
                <a:latin typeface="TT Hoves"/>
                <a:ea typeface="TT Hoves"/>
                <a:cs typeface="TT Hoves"/>
                <a:sym typeface="TT Hoves"/>
              </a:rPr>
              <a:t>In Computer Networking, P2P (Peer-to-Peer) is a file-sharing technology, that allows users to access mainly the multimedia files like videos, music, e-books, games, etc. The individual users in this network are referred to as peers. The peers request files from other peers by establishing TCP or UDP connections. </a:t>
            </a:r>
          </a:p>
        </p:txBody>
      </p:sp>
      <p:sp>
        <p:nvSpPr>
          <p:cNvPr name="Freeform 9" id="9"/>
          <p:cNvSpPr/>
          <p:nvPr/>
        </p:nvSpPr>
        <p:spPr>
          <a:xfrm flipH="true" flipV="false" rot="0">
            <a:off x="10968058" y="3732301"/>
            <a:ext cx="5204178" cy="3280895"/>
          </a:xfrm>
          <a:custGeom>
            <a:avLst/>
            <a:gdLst/>
            <a:ahLst/>
            <a:cxnLst/>
            <a:rect r="r" b="b" t="t" l="l"/>
            <a:pathLst>
              <a:path h="3280895" w="5204178">
                <a:moveTo>
                  <a:pt x="5204178" y="0"/>
                </a:moveTo>
                <a:lnTo>
                  <a:pt x="0" y="0"/>
                </a:lnTo>
                <a:lnTo>
                  <a:pt x="0" y="3280895"/>
                </a:lnTo>
                <a:lnTo>
                  <a:pt x="5204178" y="3280895"/>
                </a:lnTo>
                <a:lnTo>
                  <a:pt x="5204178" y="0"/>
                </a:lnTo>
                <a:close/>
              </a:path>
            </a:pathLst>
          </a:custGeom>
          <a:blipFill>
            <a:blip r:embed="rId6"/>
            <a:stretch>
              <a:fillRect l="0" t="0" r="0" b="0"/>
            </a:stretch>
          </a:blipFill>
        </p:spPr>
      </p:sp>
      <p:sp>
        <p:nvSpPr>
          <p:cNvPr name="Freeform 10" id="10"/>
          <p:cNvSpPr/>
          <p:nvPr/>
        </p:nvSpPr>
        <p:spPr>
          <a:xfrm flipH="false" flipV="false" rot="0">
            <a:off x="14243625" y="2734295"/>
            <a:ext cx="3349103" cy="3628195"/>
          </a:xfrm>
          <a:custGeom>
            <a:avLst/>
            <a:gdLst/>
            <a:ahLst/>
            <a:cxnLst/>
            <a:rect r="r" b="b" t="t" l="l"/>
            <a:pathLst>
              <a:path h="3628195" w="3349103">
                <a:moveTo>
                  <a:pt x="0" y="0"/>
                </a:moveTo>
                <a:lnTo>
                  <a:pt x="3349103" y="0"/>
                </a:lnTo>
                <a:lnTo>
                  <a:pt x="3349103" y="3628195"/>
                </a:lnTo>
                <a:lnTo>
                  <a:pt x="0" y="3628195"/>
                </a:lnTo>
                <a:lnTo>
                  <a:pt x="0" y="0"/>
                </a:lnTo>
                <a:close/>
              </a:path>
            </a:pathLst>
          </a:custGeom>
          <a:blipFill>
            <a:blip r:embed="rId7"/>
            <a:stretch>
              <a:fillRect l="0" t="0" r="0" b="0"/>
            </a:stretch>
          </a:blipFill>
        </p:spPr>
      </p:sp>
    </p:spTree>
  </p:cSld>
  <p:clrMapOvr>
    <a:masterClrMapping/>
  </p:clrMapOvr>
  <p:transition spd="slow">
    <p:circle/>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A0074"/>
        </a:solidFill>
      </p:bgPr>
    </p:bg>
    <p:spTree>
      <p:nvGrpSpPr>
        <p:cNvPr id="1" name=""/>
        <p:cNvGrpSpPr/>
        <p:nvPr/>
      </p:nvGrpSpPr>
      <p:grpSpPr>
        <a:xfrm>
          <a:off x="0" y="0"/>
          <a:ext cx="0" cy="0"/>
          <a:chOff x="0" y="0"/>
          <a:chExt cx="0" cy="0"/>
        </a:xfrm>
      </p:grpSpPr>
      <p:sp>
        <p:nvSpPr>
          <p:cNvPr name="Freeform 2" id="2"/>
          <p:cNvSpPr/>
          <p:nvPr/>
        </p:nvSpPr>
        <p:spPr>
          <a:xfrm flipH="false" flipV="false" rot="0">
            <a:off x="13285357" y="-4127080"/>
            <a:ext cx="8928900" cy="8928900"/>
          </a:xfrm>
          <a:custGeom>
            <a:avLst/>
            <a:gdLst/>
            <a:ahLst/>
            <a:cxnLst/>
            <a:rect r="r" b="b" t="t" l="l"/>
            <a:pathLst>
              <a:path h="8928900" w="8928900">
                <a:moveTo>
                  <a:pt x="0" y="0"/>
                </a:moveTo>
                <a:lnTo>
                  <a:pt x="8928899" y="0"/>
                </a:lnTo>
                <a:lnTo>
                  <a:pt x="8928899" y="8928899"/>
                </a:lnTo>
                <a:lnTo>
                  <a:pt x="0" y="8928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08291" y="-876138"/>
            <a:ext cx="4784651" cy="4114800"/>
          </a:xfrm>
          <a:custGeom>
            <a:avLst/>
            <a:gdLst/>
            <a:ahLst/>
            <a:cxnLst/>
            <a:rect r="r" b="b" t="t" l="l"/>
            <a:pathLst>
              <a:path h="4114800" w="4784651">
                <a:moveTo>
                  <a:pt x="0" y="0"/>
                </a:moveTo>
                <a:lnTo>
                  <a:pt x="4784651" y="0"/>
                </a:lnTo>
                <a:lnTo>
                  <a:pt x="4784651"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true" rot="0">
            <a:off x="14599888" y="7442327"/>
            <a:ext cx="4784651" cy="4114800"/>
          </a:xfrm>
          <a:custGeom>
            <a:avLst/>
            <a:gdLst/>
            <a:ahLst/>
            <a:cxnLst/>
            <a:rect r="r" b="b" t="t" l="l"/>
            <a:pathLst>
              <a:path h="4114800" w="4784651">
                <a:moveTo>
                  <a:pt x="4784651" y="4114800"/>
                </a:moveTo>
                <a:lnTo>
                  <a:pt x="0" y="4114800"/>
                </a:lnTo>
                <a:lnTo>
                  <a:pt x="0" y="0"/>
                </a:lnTo>
                <a:lnTo>
                  <a:pt x="4784651" y="0"/>
                </a:lnTo>
                <a:lnTo>
                  <a:pt x="4784651"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4178674" y="6362490"/>
            <a:ext cx="8928900" cy="8928900"/>
          </a:xfrm>
          <a:custGeom>
            <a:avLst/>
            <a:gdLst/>
            <a:ahLst/>
            <a:cxnLst/>
            <a:rect r="r" b="b" t="t" l="l"/>
            <a:pathLst>
              <a:path h="8928900" w="8928900">
                <a:moveTo>
                  <a:pt x="0" y="0"/>
                </a:moveTo>
                <a:lnTo>
                  <a:pt x="8928900" y="0"/>
                </a:lnTo>
                <a:lnTo>
                  <a:pt x="8928900" y="8928900"/>
                </a:lnTo>
                <a:lnTo>
                  <a:pt x="0" y="89289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7843127" y="1744992"/>
            <a:ext cx="7659128" cy="2226112"/>
          </a:xfrm>
          <a:prstGeom prst="rect">
            <a:avLst/>
          </a:prstGeom>
        </p:spPr>
        <p:txBody>
          <a:bodyPr anchor="t" rtlCol="false" tIns="0" lIns="0" bIns="0" rIns="0">
            <a:spAutoFit/>
          </a:bodyPr>
          <a:lstStyle/>
          <a:p>
            <a:pPr algn="l">
              <a:lnSpc>
                <a:spcPts val="5925"/>
              </a:lnSpc>
            </a:pPr>
            <a:r>
              <a:rPr lang="en-US" sz="4232" b="true">
                <a:solidFill>
                  <a:srgbClr val="FFFFFF"/>
                </a:solidFill>
                <a:latin typeface="TT Firs Neue Bold"/>
                <a:ea typeface="TT Firs Neue Bold"/>
                <a:cs typeface="TT Firs Neue Bold"/>
                <a:sym typeface="TT Firs Neue Bold"/>
              </a:rPr>
              <a:t>OVERVIEW OF P2P (PEER-TO-PEER) :</a:t>
            </a:r>
          </a:p>
          <a:p>
            <a:pPr algn="l">
              <a:lnSpc>
                <a:spcPts val="5925"/>
              </a:lnSpc>
            </a:pPr>
          </a:p>
        </p:txBody>
      </p:sp>
      <p:sp>
        <p:nvSpPr>
          <p:cNvPr name="TextBox 7" id="7"/>
          <p:cNvSpPr txBox="true"/>
          <p:nvPr/>
        </p:nvSpPr>
        <p:spPr>
          <a:xfrm rot="0">
            <a:off x="7843127" y="3999679"/>
            <a:ext cx="8792823" cy="4812538"/>
          </a:xfrm>
          <a:prstGeom prst="rect">
            <a:avLst/>
          </a:prstGeom>
        </p:spPr>
        <p:txBody>
          <a:bodyPr anchor="t" rtlCol="false" tIns="0" lIns="0" bIns="0" rIns="0">
            <a:spAutoFit/>
          </a:bodyPr>
          <a:lstStyle/>
          <a:p>
            <a:pPr algn="just">
              <a:lnSpc>
                <a:spcPts val="3160"/>
              </a:lnSpc>
            </a:pPr>
            <a:r>
              <a:rPr lang="en-US" sz="2899" spc="-113">
                <a:solidFill>
                  <a:srgbClr val="FFFFFF"/>
                </a:solidFill>
                <a:latin typeface="TT Hoves"/>
                <a:ea typeface="TT Hoves"/>
                <a:cs typeface="TT Hoves"/>
                <a:sym typeface="TT Hoves"/>
              </a:rPr>
              <a:t>A peer-to-peer network allows computer hardware and software to communicate without the need for a server. Unlike client-server architecture, there is no central server for processing requests in a </a:t>
            </a:r>
            <a:r>
              <a:rPr lang="en-US" sz="2899" spc="-113" u="sng">
                <a:solidFill>
                  <a:srgbClr val="FFFFFF"/>
                </a:solidFill>
                <a:latin typeface="TT Hoves"/>
                <a:ea typeface="TT Hoves"/>
                <a:cs typeface="TT Hoves"/>
                <a:sym typeface="TT Hoves"/>
                <a:hlinkClick r:id="rId6" tooltip="https://www.geeksforgeeks.org/what-is-p2ppeer-to-peer-process/"/>
              </a:rPr>
              <a:t>P2P architecture</a:t>
            </a:r>
            <a:r>
              <a:rPr lang="en-US" sz="2899" spc="-113">
                <a:solidFill>
                  <a:srgbClr val="FFFFFF"/>
                </a:solidFill>
                <a:latin typeface="TT Hoves"/>
                <a:ea typeface="TT Hoves"/>
                <a:cs typeface="TT Hoves"/>
                <a:sym typeface="TT Hoves"/>
              </a:rPr>
              <a:t>. The peers directly interact with one another without the requirement of a central server. </a:t>
            </a:r>
          </a:p>
          <a:p>
            <a:pPr algn="just">
              <a:lnSpc>
                <a:spcPts val="3160"/>
              </a:lnSpc>
            </a:pPr>
            <a:r>
              <a:rPr lang="en-US" sz="2899" spc="-113">
                <a:solidFill>
                  <a:srgbClr val="FFFFFF"/>
                </a:solidFill>
                <a:latin typeface="TT Hoves"/>
                <a:ea typeface="TT Hoves"/>
                <a:cs typeface="TT Hoves"/>
                <a:sym typeface="TT Hoves"/>
              </a:rPr>
              <a:t>Now, when one peer makes a request, multiple peers may have a copy of that requested object. Now the problem is how to get the IP addresses of all those peers. This is decided by the underlying architecture supported by the P2P systems.</a:t>
            </a:r>
          </a:p>
          <a:p>
            <a:pPr algn="just" marL="0" indent="0" lvl="0">
              <a:lnSpc>
                <a:spcPts val="3160"/>
              </a:lnSpc>
              <a:spcBef>
                <a:spcPct val="0"/>
              </a:spcBef>
            </a:pPr>
          </a:p>
        </p:txBody>
      </p:sp>
      <p:sp>
        <p:nvSpPr>
          <p:cNvPr name="Freeform 8" id="8"/>
          <p:cNvSpPr/>
          <p:nvPr/>
        </p:nvSpPr>
        <p:spPr>
          <a:xfrm flipH="false" flipV="false" rot="0">
            <a:off x="708839" y="2384471"/>
            <a:ext cx="6657977" cy="6186052"/>
          </a:xfrm>
          <a:custGeom>
            <a:avLst/>
            <a:gdLst/>
            <a:ahLst/>
            <a:cxnLst/>
            <a:rect r="r" b="b" t="t" l="l"/>
            <a:pathLst>
              <a:path h="6186052" w="6657977">
                <a:moveTo>
                  <a:pt x="0" y="0"/>
                </a:moveTo>
                <a:lnTo>
                  <a:pt x="6657977" y="0"/>
                </a:lnTo>
                <a:lnTo>
                  <a:pt x="6657977" y="6186052"/>
                </a:lnTo>
                <a:lnTo>
                  <a:pt x="0" y="6186052"/>
                </a:lnTo>
                <a:lnTo>
                  <a:pt x="0" y="0"/>
                </a:lnTo>
                <a:close/>
              </a:path>
            </a:pathLst>
          </a:custGeom>
          <a:blipFill>
            <a:blip r:embed="rId7"/>
            <a:stretch>
              <a:fillRect l="0" t="0" r="0" b="0"/>
            </a:stretch>
          </a:blipFill>
        </p:spPr>
      </p:sp>
    </p:spTree>
  </p:cSld>
  <p:clrMapOvr>
    <a:masterClrMapping/>
  </p:clrMapOvr>
  <p:transition spd="slow">
    <p:cover dir="l"/>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A0074"/>
        </a:solidFill>
      </p:bgPr>
    </p:bg>
    <p:spTree>
      <p:nvGrpSpPr>
        <p:cNvPr id="1" name=""/>
        <p:cNvGrpSpPr/>
        <p:nvPr/>
      </p:nvGrpSpPr>
      <p:grpSpPr>
        <a:xfrm>
          <a:off x="0" y="0"/>
          <a:ext cx="0" cy="0"/>
          <a:chOff x="0" y="0"/>
          <a:chExt cx="0" cy="0"/>
        </a:xfrm>
      </p:grpSpPr>
      <p:sp>
        <p:nvSpPr>
          <p:cNvPr name="Freeform 2" id="2"/>
          <p:cNvSpPr/>
          <p:nvPr/>
        </p:nvSpPr>
        <p:spPr>
          <a:xfrm flipH="false" flipV="false" rot="0">
            <a:off x="13285357" y="-4127080"/>
            <a:ext cx="8928900" cy="8928900"/>
          </a:xfrm>
          <a:custGeom>
            <a:avLst/>
            <a:gdLst/>
            <a:ahLst/>
            <a:cxnLst/>
            <a:rect r="r" b="b" t="t" l="l"/>
            <a:pathLst>
              <a:path h="8928900" w="8928900">
                <a:moveTo>
                  <a:pt x="0" y="0"/>
                </a:moveTo>
                <a:lnTo>
                  <a:pt x="8928899" y="0"/>
                </a:lnTo>
                <a:lnTo>
                  <a:pt x="8928899" y="8928899"/>
                </a:lnTo>
                <a:lnTo>
                  <a:pt x="0" y="8928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178674" y="6362490"/>
            <a:ext cx="8928900" cy="8928900"/>
          </a:xfrm>
          <a:custGeom>
            <a:avLst/>
            <a:gdLst/>
            <a:ahLst/>
            <a:cxnLst/>
            <a:rect r="r" b="b" t="t" l="l"/>
            <a:pathLst>
              <a:path h="8928900" w="8928900">
                <a:moveTo>
                  <a:pt x="0" y="0"/>
                </a:moveTo>
                <a:lnTo>
                  <a:pt x="8928900" y="0"/>
                </a:lnTo>
                <a:lnTo>
                  <a:pt x="8928900" y="8928900"/>
                </a:lnTo>
                <a:lnTo>
                  <a:pt x="0" y="89289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9690437" y="3373865"/>
            <a:ext cx="7724728" cy="5194548"/>
          </a:xfrm>
          <a:custGeom>
            <a:avLst/>
            <a:gdLst/>
            <a:ahLst/>
            <a:cxnLst/>
            <a:rect r="r" b="b" t="t" l="l"/>
            <a:pathLst>
              <a:path h="5194548" w="7724728">
                <a:moveTo>
                  <a:pt x="0" y="0"/>
                </a:moveTo>
                <a:lnTo>
                  <a:pt x="7724728" y="0"/>
                </a:lnTo>
                <a:lnTo>
                  <a:pt x="7724728" y="5194548"/>
                </a:lnTo>
                <a:lnTo>
                  <a:pt x="0" y="5194548"/>
                </a:lnTo>
                <a:lnTo>
                  <a:pt x="0" y="0"/>
                </a:lnTo>
                <a:close/>
              </a:path>
            </a:pathLst>
          </a:custGeom>
          <a:blipFill>
            <a:blip r:embed="rId4"/>
            <a:stretch>
              <a:fillRect l="-4640" t="-23019" r="-17238" b="0"/>
            </a:stretch>
          </a:blipFill>
        </p:spPr>
      </p:sp>
      <p:sp>
        <p:nvSpPr>
          <p:cNvPr name="TextBox 5" id="5"/>
          <p:cNvSpPr txBox="true"/>
          <p:nvPr/>
        </p:nvSpPr>
        <p:spPr>
          <a:xfrm rot="0">
            <a:off x="472039" y="794076"/>
            <a:ext cx="16552497" cy="2917163"/>
          </a:xfrm>
          <a:prstGeom prst="rect">
            <a:avLst/>
          </a:prstGeom>
        </p:spPr>
        <p:txBody>
          <a:bodyPr anchor="t" rtlCol="false" tIns="0" lIns="0" bIns="0" rIns="0">
            <a:spAutoFit/>
          </a:bodyPr>
          <a:lstStyle/>
          <a:p>
            <a:pPr algn="l">
              <a:lnSpc>
                <a:spcPts val="7771"/>
              </a:lnSpc>
            </a:pPr>
            <a:r>
              <a:rPr lang="en-US" sz="5550" b="true">
                <a:solidFill>
                  <a:srgbClr val="FFFFFF"/>
                </a:solidFill>
                <a:latin typeface="TT Firs Neue Bold"/>
                <a:ea typeface="TT Firs Neue Bold"/>
                <a:cs typeface="TT Firs Neue Bold"/>
                <a:sym typeface="TT Firs Neue Bold"/>
              </a:rPr>
              <a:t>P2P ARCHITECTURE :</a:t>
            </a:r>
          </a:p>
          <a:p>
            <a:pPr algn="l">
              <a:lnSpc>
                <a:spcPts val="7771"/>
              </a:lnSpc>
            </a:pPr>
            <a:r>
              <a:rPr lang="en-US" sz="5550" b="true">
                <a:solidFill>
                  <a:srgbClr val="FFFFFF"/>
                </a:solidFill>
                <a:latin typeface="TT Firs Neue Bold"/>
                <a:ea typeface="TT Firs Neue Bold"/>
                <a:cs typeface="TT Firs Neue Bold"/>
                <a:sym typeface="TT Firs Neue Bold"/>
              </a:rPr>
              <a:t>CENTRALIZED DIRECTORY ARCHITECTURE</a:t>
            </a:r>
          </a:p>
          <a:p>
            <a:pPr algn="l">
              <a:lnSpc>
                <a:spcPts val="7771"/>
              </a:lnSpc>
            </a:pPr>
          </a:p>
        </p:txBody>
      </p:sp>
      <p:sp>
        <p:nvSpPr>
          <p:cNvPr name="TextBox 6" id="6"/>
          <p:cNvSpPr txBox="true"/>
          <p:nvPr/>
        </p:nvSpPr>
        <p:spPr>
          <a:xfrm rot="0">
            <a:off x="890433" y="3304009"/>
            <a:ext cx="7719587" cy="5264403"/>
          </a:xfrm>
          <a:prstGeom prst="rect">
            <a:avLst/>
          </a:prstGeom>
        </p:spPr>
        <p:txBody>
          <a:bodyPr anchor="t" rtlCol="false" tIns="0" lIns="0" bIns="0" rIns="0">
            <a:spAutoFit/>
          </a:bodyPr>
          <a:lstStyle/>
          <a:p>
            <a:pPr algn="just">
              <a:lnSpc>
                <a:spcPts val="3487"/>
              </a:lnSpc>
            </a:pPr>
            <a:r>
              <a:rPr lang="en-US" sz="3199" spc="-124">
                <a:solidFill>
                  <a:srgbClr val="FFFFFF"/>
                </a:solidFill>
                <a:latin typeface="TT Hoves"/>
                <a:ea typeface="TT Hoves"/>
                <a:cs typeface="TT Hoves"/>
                <a:sym typeface="TT Hoves"/>
              </a:rPr>
              <a:t>In this architecture, one entity (the server) acts as the central point of communication and coordination. Clients connect to this central server to send or retrieve resources (e.g., files).</a:t>
            </a:r>
          </a:p>
          <a:p>
            <a:pPr algn="just">
              <a:lnSpc>
                <a:spcPts val="3487"/>
              </a:lnSpc>
            </a:pPr>
          </a:p>
          <a:p>
            <a:pPr algn="just" marL="690871" indent="-345435" lvl="1">
              <a:lnSpc>
                <a:spcPts val="3487"/>
              </a:lnSpc>
              <a:buFont typeface="Arial"/>
              <a:buChar char="•"/>
            </a:pPr>
            <a:r>
              <a:rPr lang="en-US" sz="3199" spc="-124">
                <a:solidFill>
                  <a:srgbClr val="FFFFFF"/>
                </a:solidFill>
                <a:latin typeface="TT Hoves"/>
                <a:ea typeface="TT Hoves"/>
                <a:cs typeface="TT Hoves"/>
                <a:sym typeface="TT Hoves"/>
              </a:rPr>
              <a:t>The Sender acts as a centralized server by setting up a socket and waiting for incoming connections.</a:t>
            </a:r>
          </a:p>
          <a:p>
            <a:pPr algn="just">
              <a:lnSpc>
                <a:spcPts val="3487"/>
              </a:lnSpc>
            </a:pPr>
          </a:p>
          <a:p>
            <a:pPr algn="just" marL="690871" indent="-345435" lvl="1">
              <a:lnSpc>
                <a:spcPts val="3487"/>
              </a:lnSpc>
              <a:buFont typeface="Arial"/>
              <a:buChar char="•"/>
            </a:pPr>
            <a:r>
              <a:rPr lang="en-US" sz="3199" spc="-124">
                <a:solidFill>
                  <a:srgbClr val="FFFFFF"/>
                </a:solidFill>
                <a:latin typeface="TT Hoves"/>
                <a:ea typeface="TT Hoves"/>
                <a:cs typeface="TT Hoves"/>
                <a:sym typeface="TT Hoves"/>
              </a:rPr>
              <a:t>The Receiver connects to this centralized server (using the hostname and port) to retrieve the file.</a:t>
            </a:r>
          </a:p>
        </p:txBody>
      </p:sp>
    </p:spTree>
  </p:cSld>
  <p:clrMapOvr>
    <a:masterClrMapping/>
  </p:clrMapOvr>
  <p:transition spd="slow">
    <p:circle/>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A0074"/>
        </a:solidFill>
      </p:bgPr>
    </p:bg>
    <p:spTree>
      <p:nvGrpSpPr>
        <p:cNvPr id="1" name=""/>
        <p:cNvGrpSpPr/>
        <p:nvPr/>
      </p:nvGrpSpPr>
      <p:grpSpPr>
        <a:xfrm>
          <a:off x="0" y="0"/>
          <a:ext cx="0" cy="0"/>
          <a:chOff x="0" y="0"/>
          <a:chExt cx="0" cy="0"/>
        </a:xfrm>
      </p:grpSpPr>
      <p:sp>
        <p:nvSpPr>
          <p:cNvPr name="Freeform 2" id="2"/>
          <p:cNvSpPr/>
          <p:nvPr/>
        </p:nvSpPr>
        <p:spPr>
          <a:xfrm flipH="false" flipV="false" rot="0">
            <a:off x="11000827" y="1839265"/>
            <a:ext cx="5338357" cy="7111386"/>
          </a:xfrm>
          <a:custGeom>
            <a:avLst/>
            <a:gdLst/>
            <a:ahLst/>
            <a:cxnLst/>
            <a:rect r="r" b="b" t="t" l="l"/>
            <a:pathLst>
              <a:path h="7111386" w="5338357">
                <a:moveTo>
                  <a:pt x="0" y="0"/>
                </a:moveTo>
                <a:lnTo>
                  <a:pt x="5338357" y="0"/>
                </a:lnTo>
                <a:lnTo>
                  <a:pt x="5338357" y="7111386"/>
                </a:lnTo>
                <a:lnTo>
                  <a:pt x="0" y="7111386"/>
                </a:lnTo>
                <a:lnTo>
                  <a:pt x="0" y="0"/>
                </a:lnTo>
                <a:close/>
              </a:path>
            </a:pathLst>
          </a:custGeom>
          <a:blipFill>
            <a:blip r:embed="rId2"/>
            <a:stretch>
              <a:fillRect l="0" t="0" r="0" b="0"/>
            </a:stretch>
          </a:blipFill>
        </p:spPr>
      </p:sp>
      <p:sp>
        <p:nvSpPr>
          <p:cNvPr name="TextBox 3" id="3"/>
          <p:cNvSpPr txBox="true"/>
          <p:nvPr/>
        </p:nvSpPr>
        <p:spPr>
          <a:xfrm rot="0">
            <a:off x="0" y="361812"/>
            <a:ext cx="10077175" cy="944856"/>
          </a:xfrm>
          <a:prstGeom prst="rect">
            <a:avLst/>
          </a:prstGeom>
        </p:spPr>
        <p:txBody>
          <a:bodyPr anchor="t" rtlCol="false" tIns="0" lIns="0" bIns="0" rIns="0">
            <a:spAutoFit/>
          </a:bodyPr>
          <a:lstStyle/>
          <a:p>
            <a:pPr algn="ctr">
              <a:lnSpc>
                <a:spcPts val="7771"/>
              </a:lnSpc>
              <a:spcBef>
                <a:spcPct val="0"/>
              </a:spcBef>
            </a:pPr>
            <a:r>
              <a:rPr lang="en-US" b="true" sz="5550">
                <a:solidFill>
                  <a:srgbClr val="FFFFFF"/>
                </a:solidFill>
                <a:latin typeface="TT Firs Neue Bold"/>
                <a:ea typeface="TT Firs Neue Bold"/>
                <a:cs typeface="TT Firs Neue Bold"/>
                <a:sym typeface="TT Firs Neue Bold"/>
              </a:rPr>
              <a:t>HOW DOES IT WORK  ? </a:t>
            </a:r>
          </a:p>
        </p:txBody>
      </p:sp>
      <p:grpSp>
        <p:nvGrpSpPr>
          <p:cNvPr name="Group 4" id="4"/>
          <p:cNvGrpSpPr/>
          <p:nvPr/>
        </p:nvGrpSpPr>
        <p:grpSpPr>
          <a:xfrm rot="0">
            <a:off x="1028700" y="2240965"/>
            <a:ext cx="8722685" cy="5267439"/>
            <a:chOff x="0" y="0"/>
            <a:chExt cx="11630246" cy="7023253"/>
          </a:xfrm>
        </p:grpSpPr>
        <p:sp>
          <p:nvSpPr>
            <p:cNvPr name="TextBox 5" id="5"/>
            <p:cNvSpPr txBox="true"/>
            <p:nvPr/>
          </p:nvSpPr>
          <p:spPr>
            <a:xfrm rot="0">
              <a:off x="0" y="-95250"/>
              <a:ext cx="4483417" cy="1171331"/>
            </a:xfrm>
            <a:prstGeom prst="rect">
              <a:avLst/>
            </a:prstGeom>
          </p:spPr>
          <p:txBody>
            <a:bodyPr anchor="t" rtlCol="false" tIns="0" lIns="0" bIns="0" rIns="0">
              <a:spAutoFit/>
            </a:bodyPr>
            <a:lstStyle/>
            <a:p>
              <a:pPr algn="ctr">
                <a:lnSpc>
                  <a:spcPts val="7491"/>
                </a:lnSpc>
                <a:spcBef>
                  <a:spcPct val="0"/>
                </a:spcBef>
              </a:pPr>
              <a:r>
                <a:rPr lang="en-US" sz="5350">
                  <a:solidFill>
                    <a:srgbClr val="FFFFFF"/>
                  </a:solidFill>
                  <a:latin typeface="TT Firs Neue"/>
                  <a:ea typeface="TT Firs Neue"/>
                  <a:cs typeface="TT Firs Neue"/>
                  <a:sym typeface="TT Firs Neue"/>
                </a:rPr>
                <a:t>Scenario:</a:t>
              </a:r>
            </a:p>
          </p:txBody>
        </p:sp>
        <p:sp>
          <p:nvSpPr>
            <p:cNvPr name="TextBox 6" id="6"/>
            <p:cNvSpPr txBox="true"/>
            <p:nvPr/>
          </p:nvSpPr>
          <p:spPr>
            <a:xfrm rot="0">
              <a:off x="249436" y="1627624"/>
              <a:ext cx="8353855" cy="836472"/>
            </a:xfrm>
            <a:prstGeom prst="rect">
              <a:avLst/>
            </a:prstGeom>
          </p:spPr>
          <p:txBody>
            <a:bodyPr anchor="t" rtlCol="false" tIns="0" lIns="0" bIns="0" rIns="0">
              <a:spAutoFit/>
            </a:bodyPr>
            <a:lstStyle/>
            <a:p>
              <a:pPr algn="ctr" marL="820639" indent="-410320" lvl="1">
                <a:lnSpc>
                  <a:spcPts val="5321"/>
                </a:lnSpc>
                <a:buFont typeface="Arial"/>
                <a:buChar char="•"/>
              </a:pPr>
              <a:r>
                <a:rPr lang="en-US" sz="3801">
                  <a:solidFill>
                    <a:srgbClr val="FFFFFF"/>
                  </a:solidFill>
                  <a:latin typeface="TT Firs Neue"/>
                  <a:ea typeface="TT Firs Neue"/>
                  <a:cs typeface="TT Firs Neue"/>
                  <a:sym typeface="TT Firs Neue"/>
                </a:rPr>
                <a:t>File: document.txt</a:t>
              </a:r>
            </a:p>
          </p:txBody>
        </p:sp>
        <p:sp>
          <p:nvSpPr>
            <p:cNvPr name="TextBox 7" id="7"/>
            <p:cNvSpPr txBox="true"/>
            <p:nvPr/>
          </p:nvSpPr>
          <p:spPr>
            <a:xfrm rot="0">
              <a:off x="249436" y="2850395"/>
              <a:ext cx="9261325" cy="837954"/>
            </a:xfrm>
            <a:prstGeom prst="rect">
              <a:avLst/>
            </a:prstGeom>
          </p:spPr>
          <p:txBody>
            <a:bodyPr anchor="t" rtlCol="false" tIns="0" lIns="0" bIns="0" rIns="0">
              <a:spAutoFit/>
            </a:bodyPr>
            <a:lstStyle/>
            <a:p>
              <a:pPr algn="ctr" marL="831431" indent="-415716" lvl="1">
                <a:lnSpc>
                  <a:spcPts val="5391"/>
                </a:lnSpc>
                <a:buFont typeface="Arial"/>
                <a:buChar char="•"/>
              </a:pPr>
              <a:r>
                <a:rPr lang="en-US" sz="3851">
                  <a:solidFill>
                    <a:srgbClr val="FFFFFF"/>
                  </a:solidFill>
                  <a:latin typeface="TT Firs Neue"/>
                  <a:ea typeface="TT Firs Neue"/>
                  <a:cs typeface="TT Firs Neue"/>
                  <a:sym typeface="TT Firs Neue"/>
                </a:rPr>
                <a:t>Sender: Computer A</a:t>
              </a:r>
            </a:p>
          </p:txBody>
        </p:sp>
        <p:sp>
          <p:nvSpPr>
            <p:cNvPr name="TextBox 8" id="8"/>
            <p:cNvSpPr txBox="true"/>
            <p:nvPr/>
          </p:nvSpPr>
          <p:spPr>
            <a:xfrm rot="0">
              <a:off x="249436" y="4078874"/>
              <a:ext cx="9707404" cy="837954"/>
            </a:xfrm>
            <a:prstGeom prst="rect">
              <a:avLst/>
            </a:prstGeom>
          </p:spPr>
          <p:txBody>
            <a:bodyPr anchor="t" rtlCol="false" tIns="0" lIns="0" bIns="0" rIns="0">
              <a:spAutoFit/>
            </a:bodyPr>
            <a:lstStyle/>
            <a:p>
              <a:pPr algn="ctr" marL="831431" indent="-415716" lvl="1">
                <a:lnSpc>
                  <a:spcPts val="5391"/>
                </a:lnSpc>
                <a:buFont typeface="Arial"/>
                <a:buChar char="•"/>
              </a:pPr>
              <a:r>
                <a:rPr lang="en-US" sz="3851">
                  <a:solidFill>
                    <a:srgbClr val="FFFFFF"/>
                  </a:solidFill>
                  <a:latin typeface="TT Firs Neue"/>
                  <a:ea typeface="TT Firs Neue"/>
                  <a:cs typeface="TT Firs Neue"/>
                  <a:sym typeface="TT Firs Neue"/>
                </a:rPr>
                <a:t>Receiver: Computer B</a:t>
              </a:r>
            </a:p>
          </p:txBody>
        </p:sp>
        <p:sp>
          <p:nvSpPr>
            <p:cNvPr name="TextBox 9" id="9"/>
            <p:cNvSpPr txBox="true"/>
            <p:nvPr/>
          </p:nvSpPr>
          <p:spPr>
            <a:xfrm rot="0">
              <a:off x="249436" y="5297829"/>
              <a:ext cx="11380810" cy="1725424"/>
            </a:xfrm>
            <a:prstGeom prst="rect">
              <a:avLst/>
            </a:prstGeom>
          </p:spPr>
          <p:txBody>
            <a:bodyPr anchor="t" rtlCol="false" tIns="0" lIns="0" bIns="0" rIns="0">
              <a:spAutoFit/>
            </a:bodyPr>
            <a:lstStyle/>
            <a:p>
              <a:pPr algn="ctr" marL="820948" indent="-410474" lvl="1">
                <a:lnSpc>
                  <a:spcPts val="5323"/>
                </a:lnSpc>
                <a:buFont typeface="Arial"/>
                <a:buChar char="•"/>
              </a:pPr>
              <a:r>
                <a:rPr lang="en-US" sz="3802">
                  <a:solidFill>
                    <a:srgbClr val="FFFFFF"/>
                  </a:solidFill>
                  <a:latin typeface="TT Firs Neue"/>
                  <a:ea typeface="TT Firs Neue"/>
                  <a:cs typeface="TT Firs Neue"/>
                  <a:sym typeface="TT Firs Neue"/>
                </a:rPr>
                <a:t>Network: Both computers are on the same Wi-Fi.</a:t>
              </a:r>
            </a:p>
          </p:txBody>
        </p:sp>
      </p:grpSp>
    </p:spTree>
  </p:cSld>
  <p:clrMapOvr>
    <a:masterClrMapping/>
  </p:clrMapOvr>
  <p:transition spd="slow">
    <p:cover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A0074"/>
        </a:solidFill>
      </p:bgPr>
    </p:bg>
    <p:spTree>
      <p:nvGrpSpPr>
        <p:cNvPr id="1" name=""/>
        <p:cNvGrpSpPr/>
        <p:nvPr/>
      </p:nvGrpSpPr>
      <p:grpSpPr>
        <a:xfrm>
          <a:off x="0" y="0"/>
          <a:ext cx="0" cy="0"/>
          <a:chOff x="0" y="0"/>
          <a:chExt cx="0" cy="0"/>
        </a:xfrm>
      </p:grpSpPr>
      <p:sp>
        <p:nvSpPr>
          <p:cNvPr name="Freeform 2" id="2"/>
          <p:cNvSpPr/>
          <p:nvPr/>
        </p:nvSpPr>
        <p:spPr>
          <a:xfrm flipH="false" flipV="false" rot="0">
            <a:off x="11892832" y="1634655"/>
            <a:ext cx="5366468" cy="7017689"/>
          </a:xfrm>
          <a:custGeom>
            <a:avLst/>
            <a:gdLst/>
            <a:ahLst/>
            <a:cxnLst/>
            <a:rect r="r" b="b" t="t" l="l"/>
            <a:pathLst>
              <a:path h="7017689" w="5366468">
                <a:moveTo>
                  <a:pt x="0" y="0"/>
                </a:moveTo>
                <a:lnTo>
                  <a:pt x="5366468" y="0"/>
                </a:lnTo>
                <a:lnTo>
                  <a:pt x="5366468" y="7017690"/>
                </a:lnTo>
                <a:lnTo>
                  <a:pt x="0" y="7017690"/>
                </a:lnTo>
                <a:lnTo>
                  <a:pt x="0" y="0"/>
                </a:lnTo>
                <a:close/>
              </a:path>
            </a:pathLst>
          </a:custGeom>
          <a:blipFill>
            <a:blip r:embed="rId2"/>
            <a:stretch>
              <a:fillRect l="0" t="0" r="0" b="0"/>
            </a:stretch>
          </a:blipFill>
        </p:spPr>
      </p:sp>
      <p:sp>
        <p:nvSpPr>
          <p:cNvPr name="TextBox 3" id="3"/>
          <p:cNvSpPr txBox="true"/>
          <p:nvPr/>
        </p:nvSpPr>
        <p:spPr>
          <a:xfrm rot="0">
            <a:off x="757060" y="247836"/>
            <a:ext cx="5071943" cy="944856"/>
          </a:xfrm>
          <a:prstGeom prst="rect">
            <a:avLst/>
          </a:prstGeom>
        </p:spPr>
        <p:txBody>
          <a:bodyPr anchor="t" rtlCol="false" tIns="0" lIns="0" bIns="0" rIns="0">
            <a:spAutoFit/>
          </a:bodyPr>
          <a:lstStyle/>
          <a:p>
            <a:pPr algn="ctr">
              <a:lnSpc>
                <a:spcPts val="7771"/>
              </a:lnSpc>
              <a:spcBef>
                <a:spcPct val="0"/>
              </a:spcBef>
            </a:pPr>
            <a:r>
              <a:rPr lang="en-US" b="true" sz="5550">
                <a:solidFill>
                  <a:srgbClr val="FFFFFF"/>
                </a:solidFill>
                <a:latin typeface="TT Firs Neue Bold"/>
                <a:ea typeface="TT Firs Neue Bold"/>
                <a:cs typeface="TT Firs Neue Bold"/>
                <a:sym typeface="TT Firs Neue Bold"/>
              </a:rPr>
              <a:t>SENDER SIDE:</a:t>
            </a:r>
          </a:p>
        </p:txBody>
      </p:sp>
      <p:sp>
        <p:nvSpPr>
          <p:cNvPr name="TextBox 4" id="4"/>
          <p:cNvSpPr txBox="true"/>
          <p:nvPr/>
        </p:nvSpPr>
        <p:spPr>
          <a:xfrm rot="0">
            <a:off x="757060" y="1830867"/>
            <a:ext cx="6525101" cy="712469"/>
          </a:xfrm>
          <a:prstGeom prst="rect">
            <a:avLst/>
          </a:prstGeom>
        </p:spPr>
        <p:txBody>
          <a:bodyPr anchor="t" rtlCol="false" tIns="0" lIns="0" bIns="0" rIns="0">
            <a:spAutoFit/>
          </a:bodyPr>
          <a:lstStyle/>
          <a:p>
            <a:pPr algn="ctr">
              <a:lnSpc>
                <a:spcPts val="5880"/>
              </a:lnSpc>
            </a:pPr>
            <a:r>
              <a:rPr lang="en-US" sz="4200" b="true">
                <a:solidFill>
                  <a:srgbClr val="FFFFFF"/>
                </a:solidFill>
                <a:latin typeface="Canva Sans Bold"/>
                <a:ea typeface="Canva Sans Bold"/>
                <a:cs typeface="Canva Sans Bold"/>
                <a:sym typeface="Canva Sans Bold"/>
              </a:rPr>
              <a:t>On Computer A (Sender):</a:t>
            </a:r>
          </a:p>
        </p:txBody>
      </p:sp>
      <p:sp>
        <p:nvSpPr>
          <p:cNvPr name="TextBox 5" id="5"/>
          <p:cNvSpPr txBox="true"/>
          <p:nvPr/>
        </p:nvSpPr>
        <p:spPr>
          <a:xfrm rot="0">
            <a:off x="757060" y="3200785"/>
            <a:ext cx="10513421" cy="4848347"/>
          </a:xfrm>
          <a:prstGeom prst="rect">
            <a:avLst/>
          </a:prstGeom>
        </p:spPr>
        <p:txBody>
          <a:bodyPr anchor="t" rtlCol="false" tIns="0" lIns="0" bIns="0" rIns="0">
            <a:spAutoFit/>
          </a:bodyPr>
          <a:lstStyle/>
          <a:p>
            <a:pPr algn="just" marL="750510" indent="-375255" lvl="1">
              <a:lnSpc>
                <a:spcPts val="4866"/>
              </a:lnSpc>
              <a:buFont typeface="Arial"/>
              <a:buChar char="•"/>
            </a:pPr>
            <a:r>
              <a:rPr lang="en-US" sz="3476">
                <a:solidFill>
                  <a:srgbClr val="FFFFFF"/>
                </a:solidFill>
                <a:latin typeface="Canva Sans"/>
                <a:ea typeface="Canva Sans"/>
                <a:cs typeface="Canva Sans"/>
                <a:sym typeface="Canva Sans"/>
              </a:rPr>
              <a:t>Open the app and click Send.</a:t>
            </a:r>
          </a:p>
          <a:p>
            <a:pPr algn="just">
              <a:lnSpc>
                <a:spcPts val="4866"/>
              </a:lnSpc>
            </a:pPr>
          </a:p>
          <a:p>
            <a:pPr algn="just" marL="750510" indent="-375255" lvl="1">
              <a:lnSpc>
                <a:spcPts val="4866"/>
              </a:lnSpc>
              <a:buFont typeface="Arial"/>
              <a:buChar char="•"/>
            </a:pPr>
            <a:r>
              <a:rPr lang="en-US" sz="3476">
                <a:solidFill>
                  <a:srgbClr val="FFFFFF"/>
                </a:solidFill>
                <a:latin typeface="Canva Sans"/>
                <a:ea typeface="Canva Sans"/>
                <a:cs typeface="Canva Sans"/>
                <a:sym typeface="Canva Sans"/>
              </a:rPr>
              <a:t>Select document.txt and note down the hostname (e.g., DESKTOP-123ABC).</a:t>
            </a:r>
          </a:p>
          <a:p>
            <a:pPr algn="just">
              <a:lnSpc>
                <a:spcPts val="4866"/>
              </a:lnSpc>
            </a:pPr>
          </a:p>
          <a:p>
            <a:pPr algn="just" marL="750510" indent="-375255" lvl="1">
              <a:lnSpc>
                <a:spcPts val="4866"/>
              </a:lnSpc>
              <a:buFont typeface="Arial"/>
              <a:buChar char="•"/>
            </a:pPr>
            <a:r>
              <a:rPr lang="en-US" sz="3476">
                <a:solidFill>
                  <a:srgbClr val="FFFFFF"/>
                </a:solidFill>
                <a:latin typeface="Canva Sans"/>
                <a:ea typeface="Canva Sans"/>
                <a:cs typeface="Canva Sans"/>
                <a:sym typeface="Canva Sans"/>
              </a:rPr>
              <a:t>Wait for Computer B to connect, then click SEND.</a:t>
            </a:r>
          </a:p>
          <a:p>
            <a:pPr algn="ctr">
              <a:lnSpc>
                <a:spcPts val="4866"/>
              </a:lnSpc>
            </a:pPr>
          </a:p>
        </p:txBody>
      </p:sp>
    </p:spTree>
  </p:cSld>
  <p:clrMapOvr>
    <a:masterClrMapping/>
  </p:clrMapOvr>
  <p:transition spd="slow">
    <p:circle/>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A0074"/>
        </a:solidFill>
      </p:bgPr>
    </p:bg>
    <p:spTree>
      <p:nvGrpSpPr>
        <p:cNvPr id="1" name=""/>
        <p:cNvGrpSpPr/>
        <p:nvPr/>
      </p:nvGrpSpPr>
      <p:grpSpPr>
        <a:xfrm>
          <a:off x="0" y="0"/>
          <a:ext cx="0" cy="0"/>
          <a:chOff x="0" y="0"/>
          <a:chExt cx="0" cy="0"/>
        </a:xfrm>
      </p:grpSpPr>
      <p:sp>
        <p:nvSpPr>
          <p:cNvPr name="Freeform 2" id="2"/>
          <p:cNvSpPr/>
          <p:nvPr/>
        </p:nvSpPr>
        <p:spPr>
          <a:xfrm flipH="false" flipV="false" rot="0">
            <a:off x="11577260" y="1028700"/>
            <a:ext cx="6000667" cy="7699056"/>
          </a:xfrm>
          <a:custGeom>
            <a:avLst/>
            <a:gdLst/>
            <a:ahLst/>
            <a:cxnLst/>
            <a:rect r="r" b="b" t="t" l="l"/>
            <a:pathLst>
              <a:path h="7699056" w="6000667">
                <a:moveTo>
                  <a:pt x="0" y="0"/>
                </a:moveTo>
                <a:lnTo>
                  <a:pt x="6000667" y="0"/>
                </a:lnTo>
                <a:lnTo>
                  <a:pt x="6000667" y="7699056"/>
                </a:lnTo>
                <a:lnTo>
                  <a:pt x="0" y="7699056"/>
                </a:lnTo>
                <a:lnTo>
                  <a:pt x="0" y="0"/>
                </a:lnTo>
                <a:close/>
              </a:path>
            </a:pathLst>
          </a:custGeom>
          <a:blipFill>
            <a:blip r:embed="rId2"/>
            <a:stretch>
              <a:fillRect l="-131" t="0" r="-131" b="-1435"/>
            </a:stretch>
          </a:blipFill>
        </p:spPr>
      </p:sp>
      <p:sp>
        <p:nvSpPr>
          <p:cNvPr name="TextBox 3" id="3"/>
          <p:cNvSpPr txBox="true"/>
          <p:nvPr/>
        </p:nvSpPr>
        <p:spPr>
          <a:xfrm rot="0">
            <a:off x="573044" y="503885"/>
            <a:ext cx="5780484" cy="944856"/>
          </a:xfrm>
          <a:prstGeom prst="rect">
            <a:avLst/>
          </a:prstGeom>
        </p:spPr>
        <p:txBody>
          <a:bodyPr anchor="t" rtlCol="false" tIns="0" lIns="0" bIns="0" rIns="0">
            <a:spAutoFit/>
          </a:bodyPr>
          <a:lstStyle/>
          <a:p>
            <a:pPr algn="ctr">
              <a:lnSpc>
                <a:spcPts val="7771"/>
              </a:lnSpc>
              <a:spcBef>
                <a:spcPct val="0"/>
              </a:spcBef>
            </a:pPr>
            <a:r>
              <a:rPr lang="en-US" b="true" sz="5550">
                <a:solidFill>
                  <a:srgbClr val="FFFFFF"/>
                </a:solidFill>
                <a:latin typeface="TT Firs Neue Bold"/>
                <a:ea typeface="TT Firs Neue Bold"/>
                <a:cs typeface="TT Firs Neue Bold"/>
                <a:sym typeface="TT Firs Neue Bold"/>
              </a:rPr>
              <a:t>RECEIVER SIDE:</a:t>
            </a:r>
          </a:p>
        </p:txBody>
      </p:sp>
      <p:sp>
        <p:nvSpPr>
          <p:cNvPr name="TextBox 4" id="4"/>
          <p:cNvSpPr txBox="true"/>
          <p:nvPr/>
        </p:nvSpPr>
        <p:spPr>
          <a:xfrm rot="0">
            <a:off x="0" y="2066079"/>
            <a:ext cx="8115300" cy="719857"/>
          </a:xfrm>
          <a:prstGeom prst="rect">
            <a:avLst/>
          </a:prstGeom>
        </p:spPr>
        <p:txBody>
          <a:bodyPr anchor="t" rtlCol="false" tIns="0" lIns="0" bIns="0" rIns="0">
            <a:spAutoFit/>
          </a:bodyPr>
          <a:lstStyle/>
          <a:p>
            <a:pPr algn="ctr">
              <a:lnSpc>
                <a:spcPts val="5997"/>
              </a:lnSpc>
            </a:pPr>
            <a:r>
              <a:rPr lang="en-US" sz="4284">
                <a:solidFill>
                  <a:srgbClr val="FFFFFF"/>
                </a:solidFill>
                <a:latin typeface="Canva Sans"/>
                <a:ea typeface="Canva Sans"/>
                <a:cs typeface="Canva Sans"/>
                <a:sym typeface="Canva Sans"/>
              </a:rPr>
              <a:t>On Computer B (Receiver):</a:t>
            </a:r>
          </a:p>
        </p:txBody>
      </p:sp>
      <p:sp>
        <p:nvSpPr>
          <p:cNvPr name="TextBox 5" id="5"/>
          <p:cNvSpPr txBox="true"/>
          <p:nvPr/>
        </p:nvSpPr>
        <p:spPr>
          <a:xfrm rot="0">
            <a:off x="840242" y="3242709"/>
            <a:ext cx="10377830" cy="4611725"/>
          </a:xfrm>
          <a:prstGeom prst="rect">
            <a:avLst/>
          </a:prstGeom>
        </p:spPr>
        <p:txBody>
          <a:bodyPr anchor="t" rtlCol="false" tIns="0" lIns="0" bIns="0" rIns="0">
            <a:spAutoFit/>
          </a:bodyPr>
          <a:lstStyle/>
          <a:p>
            <a:pPr algn="just" marL="633891" indent="-316946" lvl="1">
              <a:lnSpc>
                <a:spcPts val="4110"/>
              </a:lnSpc>
              <a:buFont typeface="Arial"/>
              <a:buChar char="•"/>
            </a:pPr>
            <a:r>
              <a:rPr lang="en-US" sz="2936">
                <a:solidFill>
                  <a:srgbClr val="FFFFFF"/>
                </a:solidFill>
                <a:latin typeface="Canva Sans"/>
                <a:ea typeface="Canva Sans"/>
                <a:cs typeface="Canva Sans"/>
                <a:sym typeface="Canva Sans"/>
              </a:rPr>
              <a:t>Open the app</a:t>
            </a:r>
            <a:r>
              <a:rPr lang="en-US" sz="2936">
                <a:solidFill>
                  <a:srgbClr val="FFFFFF"/>
                </a:solidFill>
                <a:latin typeface="Canva Sans"/>
                <a:ea typeface="Canva Sans"/>
                <a:cs typeface="Canva Sans"/>
                <a:sym typeface="Canva Sans"/>
              </a:rPr>
              <a:t> and click Receive.</a:t>
            </a:r>
          </a:p>
          <a:p>
            <a:pPr algn="just">
              <a:lnSpc>
                <a:spcPts val="4110"/>
              </a:lnSpc>
            </a:pPr>
          </a:p>
          <a:p>
            <a:pPr algn="just" marL="633891" indent="-316946" lvl="1">
              <a:lnSpc>
                <a:spcPts val="4110"/>
              </a:lnSpc>
              <a:buFont typeface="Arial"/>
              <a:buChar char="•"/>
            </a:pPr>
            <a:r>
              <a:rPr lang="en-US" sz="2936">
                <a:solidFill>
                  <a:srgbClr val="FFFFFF"/>
                </a:solidFill>
                <a:latin typeface="Canva Sans"/>
                <a:ea typeface="Canva Sans"/>
                <a:cs typeface="Canva Sans"/>
                <a:sym typeface="Canva Sans"/>
              </a:rPr>
              <a:t>Enter DESKTOP-123ABC as the sender's ID.</a:t>
            </a:r>
          </a:p>
          <a:p>
            <a:pPr algn="just">
              <a:lnSpc>
                <a:spcPts val="4110"/>
              </a:lnSpc>
            </a:pPr>
          </a:p>
          <a:p>
            <a:pPr algn="just" marL="633891" indent="-316946" lvl="1">
              <a:lnSpc>
                <a:spcPts val="4110"/>
              </a:lnSpc>
              <a:buFont typeface="Arial"/>
              <a:buChar char="•"/>
            </a:pPr>
            <a:r>
              <a:rPr lang="en-US" sz="2936">
                <a:solidFill>
                  <a:srgbClr val="FFFFFF"/>
                </a:solidFill>
                <a:latin typeface="Canva Sans"/>
                <a:ea typeface="Canva Sans"/>
                <a:cs typeface="Canva Sans"/>
                <a:sym typeface="Canva Sans"/>
              </a:rPr>
              <a:t>Specify the save location and filename (e.g., received_document.txt).</a:t>
            </a:r>
          </a:p>
          <a:p>
            <a:pPr algn="just">
              <a:lnSpc>
                <a:spcPts val="4110"/>
              </a:lnSpc>
            </a:pPr>
          </a:p>
          <a:p>
            <a:pPr algn="just" marL="633891" indent="-316946" lvl="1">
              <a:lnSpc>
                <a:spcPts val="4110"/>
              </a:lnSpc>
              <a:buFont typeface="Arial"/>
              <a:buChar char="•"/>
            </a:pPr>
            <a:r>
              <a:rPr lang="en-US" sz="2936">
                <a:solidFill>
                  <a:srgbClr val="FFFFFF"/>
                </a:solidFill>
                <a:latin typeface="Canva Sans"/>
                <a:ea typeface="Canva Sans"/>
                <a:cs typeface="Canva Sans"/>
                <a:sym typeface="Canva Sans"/>
              </a:rPr>
              <a:t>Click Receive.</a:t>
            </a:r>
          </a:p>
          <a:p>
            <a:pPr algn="just">
              <a:lnSpc>
                <a:spcPts val="4110"/>
              </a:lnSpc>
            </a:pPr>
          </a:p>
        </p:txBody>
      </p:sp>
    </p:spTree>
  </p:cSld>
  <p:clrMapOvr>
    <a:masterClrMapping/>
  </p:clrMapOvr>
  <p:transition spd="slow">
    <p:cover dir="l"/>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A0074"/>
        </a:solidFill>
      </p:bgPr>
    </p:bg>
    <p:spTree>
      <p:nvGrpSpPr>
        <p:cNvPr id="1" name=""/>
        <p:cNvGrpSpPr/>
        <p:nvPr/>
      </p:nvGrpSpPr>
      <p:grpSpPr>
        <a:xfrm>
          <a:off x="0" y="0"/>
          <a:ext cx="0" cy="0"/>
          <a:chOff x="0" y="0"/>
          <a:chExt cx="0" cy="0"/>
        </a:xfrm>
      </p:grpSpPr>
      <p:sp>
        <p:nvSpPr>
          <p:cNvPr name="Freeform 2" id="2"/>
          <p:cNvSpPr/>
          <p:nvPr/>
        </p:nvSpPr>
        <p:spPr>
          <a:xfrm flipH="false" flipV="false" rot="0">
            <a:off x="13285357" y="-4127080"/>
            <a:ext cx="8928900" cy="8928900"/>
          </a:xfrm>
          <a:custGeom>
            <a:avLst/>
            <a:gdLst/>
            <a:ahLst/>
            <a:cxnLst/>
            <a:rect r="r" b="b" t="t" l="l"/>
            <a:pathLst>
              <a:path h="8928900" w="8928900">
                <a:moveTo>
                  <a:pt x="0" y="0"/>
                </a:moveTo>
                <a:lnTo>
                  <a:pt x="8928899" y="0"/>
                </a:lnTo>
                <a:lnTo>
                  <a:pt x="8928899" y="8928899"/>
                </a:lnTo>
                <a:lnTo>
                  <a:pt x="0" y="8928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347380" y="624601"/>
            <a:ext cx="6668979" cy="7924476"/>
          </a:xfrm>
          <a:custGeom>
            <a:avLst/>
            <a:gdLst/>
            <a:ahLst/>
            <a:cxnLst/>
            <a:rect r="r" b="b" t="t" l="l"/>
            <a:pathLst>
              <a:path h="7924476" w="6668979">
                <a:moveTo>
                  <a:pt x="0" y="0"/>
                </a:moveTo>
                <a:lnTo>
                  <a:pt x="6668980" y="0"/>
                </a:lnTo>
                <a:lnTo>
                  <a:pt x="6668980" y="7924475"/>
                </a:lnTo>
                <a:lnTo>
                  <a:pt x="0" y="7924475"/>
                </a:lnTo>
                <a:lnTo>
                  <a:pt x="0" y="0"/>
                </a:lnTo>
                <a:close/>
              </a:path>
            </a:pathLst>
          </a:custGeom>
          <a:blipFill>
            <a:blip r:embed="rId4"/>
            <a:stretch>
              <a:fillRect l="0" t="0" r="0" b="0"/>
            </a:stretch>
          </a:blipFill>
        </p:spPr>
      </p:sp>
      <p:sp>
        <p:nvSpPr>
          <p:cNvPr name="Freeform 4" id="4"/>
          <p:cNvSpPr/>
          <p:nvPr/>
        </p:nvSpPr>
        <p:spPr>
          <a:xfrm flipH="true" flipV="true" rot="0">
            <a:off x="14243625" y="7048338"/>
            <a:ext cx="4784651" cy="4114800"/>
          </a:xfrm>
          <a:custGeom>
            <a:avLst/>
            <a:gdLst/>
            <a:ahLst/>
            <a:cxnLst/>
            <a:rect r="r" b="b" t="t" l="l"/>
            <a:pathLst>
              <a:path h="4114800" w="4784651">
                <a:moveTo>
                  <a:pt x="4784651" y="4114800"/>
                </a:moveTo>
                <a:lnTo>
                  <a:pt x="0" y="4114800"/>
                </a:lnTo>
                <a:lnTo>
                  <a:pt x="0" y="0"/>
                </a:lnTo>
                <a:lnTo>
                  <a:pt x="4784651" y="0"/>
                </a:lnTo>
                <a:lnTo>
                  <a:pt x="4784651"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4178674" y="6362490"/>
            <a:ext cx="8928900" cy="8928900"/>
          </a:xfrm>
          <a:custGeom>
            <a:avLst/>
            <a:gdLst/>
            <a:ahLst/>
            <a:cxnLst/>
            <a:rect r="r" b="b" t="t" l="l"/>
            <a:pathLst>
              <a:path h="8928900" w="8928900">
                <a:moveTo>
                  <a:pt x="0" y="0"/>
                </a:moveTo>
                <a:lnTo>
                  <a:pt x="8928900" y="0"/>
                </a:lnTo>
                <a:lnTo>
                  <a:pt x="8928900" y="8928900"/>
                </a:lnTo>
                <a:lnTo>
                  <a:pt x="0" y="89289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629996" y="624601"/>
            <a:ext cx="2436514" cy="2639556"/>
          </a:xfrm>
          <a:custGeom>
            <a:avLst/>
            <a:gdLst/>
            <a:ahLst/>
            <a:cxnLst/>
            <a:rect r="r" b="b" t="t" l="l"/>
            <a:pathLst>
              <a:path h="2639556" w="2436514">
                <a:moveTo>
                  <a:pt x="0" y="0"/>
                </a:moveTo>
                <a:lnTo>
                  <a:pt x="2436514" y="0"/>
                </a:lnTo>
                <a:lnTo>
                  <a:pt x="2436514" y="2639556"/>
                </a:lnTo>
                <a:lnTo>
                  <a:pt x="0" y="2639556"/>
                </a:lnTo>
                <a:lnTo>
                  <a:pt x="0" y="0"/>
                </a:lnTo>
                <a:close/>
              </a:path>
            </a:pathLst>
          </a:custGeom>
          <a:blipFill>
            <a:blip r:embed="rId7"/>
            <a:stretch>
              <a:fillRect l="0" t="0" r="0" b="0"/>
            </a:stretch>
          </a:blipFill>
        </p:spPr>
      </p:sp>
      <p:sp>
        <p:nvSpPr>
          <p:cNvPr name="Freeform 7" id="7"/>
          <p:cNvSpPr/>
          <p:nvPr/>
        </p:nvSpPr>
        <p:spPr>
          <a:xfrm flipH="false" flipV="false" rot="0">
            <a:off x="13369399" y="5849433"/>
            <a:ext cx="3266551" cy="3256305"/>
          </a:xfrm>
          <a:custGeom>
            <a:avLst/>
            <a:gdLst/>
            <a:ahLst/>
            <a:cxnLst/>
            <a:rect r="r" b="b" t="t" l="l"/>
            <a:pathLst>
              <a:path h="3256305" w="3266551">
                <a:moveTo>
                  <a:pt x="0" y="0"/>
                </a:moveTo>
                <a:lnTo>
                  <a:pt x="3266551" y="0"/>
                </a:lnTo>
                <a:lnTo>
                  <a:pt x="3266551" y="3256305"/>
                </a:lnTo>
                <a:lnTo>
                  <a:pt x="0" y="3256305"/>
                </a:lnTo>
                <a:lnTo>
                  <a:pt x="0" y="0"/>
                </a:lnTo>
                <a:close/>
              </a:path>
            </a:pathLst>
          </a:custGeom>
          <a:blipFill>
            <a:blip r:embed="rId8"/>
            <a:stretch>
              <a:fillRect l="0" t="0" r="0" b="0"/>
            </a:stretch>
          </a:blipFill>
        </p:spPr>
      </p:sp>
      <p:sp>
        <p:nvSpPr>
          <p:cNvPr name="TextBox 8" id="8"/>
          <p:cNvSpPr txBox="true"/>
          <p:nvPr/>
        </p:nvSpPr>
        <p:spPr>
          <a:xfrm rot="0">
            <a:off x="594382" y="779492"/>
            <a:ext cx="11253871" cy="944625"/>
          </a:xfrm>
          <a:prstGeom prst="rect">
            <a:avLst/>
          </a:prstGeom>
        </p:spPr>
        <p:txBody>
          <a:bodyPr anchor="t" rtlCol="false" tIns="0" lIns="0" bIns="0" rIns="0">
            <a:spAutoFit/>
          </a:bodyPr>
          <a:lstStyle/>
          <a:p>
            <a:pPr algn="l">
              <a:lnSpc>
                <a:spcPts val="7784"/>
              </a:lnSpc>
            </a:pPr>
            <a:r>
              <a:rPr lang="en-US" sz="5560" b="true">
                <a:solidFill>
                  <a:srgbClr val="FFFFFF"/>
                </a:solidFill>
                <a:latin typeface="TT Firs Neue Bold"/>
                <a:ea typeface="TT Firs Neue Bold"/>
                <a:cs typeface="TT Firs Neue Bold"/>
                <a:sym typeface="TT Firs Neue Bold"/>
              </a:rPr>
              <a:t>CONCLUSION:</a:t>
            </a:r>
          </a:p>
        </p:txBody>
      </p:sp>
      <p:sp>
        <p:nvSpPr>
          <p:cNvPr name="TextBox 9" id="9"/>
          <p:cNvSpPr txBox="true"/>
          <p:nvPr/>
        </p:nvSpPr>
        <p:spPr>
          <a:xfrm rot="0">
            <a:off x="677913" y="2564355"/>
            <a:ext cx="8040416" cy="4483983"/>
          </a:xfrm>
          <a:prstGeom prst="rect">
            <a:avLst/>
          </a:prstGeom>
        </p:spPr>
        <p:txBody>
          <a:bodyPr anchor="t" rtlCol="false" tIns="0" lIns="0" bIns="0" rIns="0">
            <a:spAutoFit/>
          </a:bodyPr>
          <a:lstStyle/>
          <a:p>
            <a:pPr algn="just" marL="0" indent="0" lvl="0">
              <a:lnSpc>
                <a:spcPts val="3537"/>
              </a:lnSpc>
              <a:spcBef>
                <a:spcPct val="0"/>
              </a:spcBef>
            </a:pPr>
            <a:r>
              <a:rPr lang="en-US" sz="3245" spc="-126">
                <a:solidFill>
                  <a:srgbClr val="FFFFFF"/>
                </a:solidFill>
                <a:latin typeface="TT Hoves"/>
                <a:ea typeface="TT Hoves"/>
                <a:cs typeface="TT Hoves"/>
                <a:sym typeface="TT Hoves"/>
              </a:rPr>
              <a:t>This project demonstrates a practical implementation of a file transfer application using Python, leveraging the Client-Server Architecture. The application provides a straightforward and user-friendly interface for sending and receiving files over a local network. By utilizing Python's socket library for network communication and tkinter for the graphical user interface, the project efficiently handles real-time file transfer operations.</a:t>
            </a:r>
          </a:p>
        </p:txBody>
      </p:sp>
    </p:spTree>
  </p:cSld>
  <p:clrMapOvr>
    <a:masterClrMapping/>
  </p:clrMapOvr>
  <p:transition spd="slow">
    <p:circl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DAGXXuCpaGQ</dc:identifier>
  <dcterms:modified xsi:type="dcterms:W3CDTF">2011-08-01T06:04:30Z</dcterms:modified>
  <cp:revision>1</cp:revision>
  <dc:title>Presentation</dc:title>
</cp:coreProperties>
</file>

<file path=docProps/thumbnail.jpeg>
</file>